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488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6/10/2011</a:t>
            </a:fld>
            <a:endParaRPr lang="en-GB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6/10/2011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6/10/2011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6/10/2011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6/10/2011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6/10/2011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6/10/2011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6/10/2011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6/10/2011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6/10/2011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6/10/2011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6/10/2011</a:t>
            </a:fld>
            <a:endParaRPr lang="en-GB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584200" y="2843213"/>
            <a:ext cx="6237605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6000" dirty="0" smtClean="0">
                <a:latin typeface="Berlin Sans FB" pitchFamily="34" charset="0"/>
              </a:rPr>
              <a:t>GCSE Mathematics</a:t>
            </a:r>
            <a:endParaRPr lang="en-GB" sz="6000" dirty="0">
              <a:latin typeface="Berlin Sans FB" pitchFamily="34" charset="0"/>
            </a:endParaRPr>
          </a:p>
          <a:p>
            <a:r>
              <a:rPr lang="en-GB" sz="6000" dirty="0" smtClean="0">
                <a:latin typeface="Berlin Sans FB" pitchFamily="34" charset="0"/>
              </a:rPr>
              <a:t>Problem Solving</a:t>
            </a:r>
            <a:endParaRPr lang="en-GB" sz="6000" dirty="0">
              <a:latin typeface="Berlin Sans FB" pitchFamily="34" charset="0"/>
            </a:endParaRPr>
          </a:p>
          <a:p>
            <a:endParaRPr lang="en-GB" sz="4400" dirty="0">
              <a:latin typeface="Berlin Sans FB" pitchFamily="34" charset="0"/>
            </a:endParaRPr>
          </a:p>
          <a:p>
            <a:r>
              <a:rPr lang="en-GB" sz="4400" dirty="0" smtClean="0">
                <a:latin typeface="Berlin Sans FB" pitchFamily="34" charset="0"/>
              </a:rPr>
              <a:t>Shape and Measure</a:t>
            </a:r>
            <a:endParaRPr lang="en-GB" sz="4400" dirty="0">
              <a:latin typeface="Berlin Sans FB" pitchFamily="34" charset="0"/>
            </a:endParaRPr>
          </a:p>
          <a:p>
            <a:r>
              <a:rPr lang="en-GB" sz="4400" dirty="0" smtClean="0">
                <a:latin typeface="Berlin Sans FB" pitchFamily="34" charset="0"/>
              </a:rPr>
              <a:t>Higher Tier</a:t>
            </a:r>
            <a:endParaRPr lang="en-GB" sz="4400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643063" y="4117975"/>
            <a:ext cx="7200900" cy="3574718"/>
            <a:chOff x="971600" y="3717032"/>
            <a:chExt cx="7200287" cy="3572348"/>
          </a:xfrm>
        </p:grpSpPr>
        <p:sp>
          <p:nvSpPr>
            <p:cNvPr id="13" name="Rectangle 2"/>
            <p:cNvSpPr/>
            <p:nvPr/>
          </p:nvSpPr>
          <p:spPr>
            <a:xfrm>
              <a:off x="971600" y="3717032"/>
              <a:ext cx="7200287" cy="2303522"/>
            </a:xfrm>
            <a:prstGeom prst="rect">
              <a:avLst/>
            </a:prstGeom>
            <a:noFill/>
            <a:ln>
              <a:solidFill>
                <a:srgbClr val="00A1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9226" name="TextBox 14"/>
            <p:cNvSpPr txBox="1">
              <a:spLocks noChangeArrowheads="1"/>
            </p:cNvSpPr>
            <p:nvPr/>
          </p:nvSpPr>
          <p:spPr bwMode="auto">
            <a:xfrm>
              <a:off x="1043011" y="3813811"/>
              <a:ext cx="6624736" cy="34755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	Find the area of the smaller parallelogram ABCD  </a:t>
              </a: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	Do you have all the relevant measurements?</a:t>
              </a: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	How can you find the missing measurements? </a:t>
              </a: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	</a:t>
              </a: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	</a:t>
              </a:r>
            </a:p>
          </p:txBody>
        </p:sp>
        <p:pic>
          <p:nvPicPr>
            <p:cNvPr id="9227" name="Picture 5" descr="C:\Documents and Settings\catrin.evans\Local Settings\Temporary Internet Files\Content.IE5\Z1RHAY8N\MC900442141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186177" y="5145113"/>
              <a:ext cx="940495" cy="934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571604" y="4071942"/>
            <a:ext cx="7415215" cy="2357454"/>
            <a:chOff x="1547013" y="2330191"/>
            <a:chExt cx="7201523" cy="2356642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1547013" y="2330191"/>
              <a:ext cx="7201523" cy="2356642"/>
              <a:chOff x="1691029" y="2330191"/>
              <a:chExt cx="7201523" cy="2356642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1691029" y="2330191"/>
                <a:ext cx="7201523" cy="2356642"/>
              </a:xfrm>
              <a:prstGeom prst="rect">
                <a:avLst/>
              </a:prstGeom>
              <a:solidFill>
                <a:srgbClr val="00A1DA"/>
              </a:solidFill>
              <a:ln>
                <a:solidFill>
                  <a:srgbClr val="00A1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9224" name="TextBox 3"/>
              <p:cNvSpPr txBox="1">
                <a:spLocks noChangeArrowheads="1"/>
              </p:cNvSpPr>
              <p:nvPr/>
            </p:nvSpPr>
            <p:spPr bwMode="auto">
              <a:xfrm>
                <a:off x="6200683" y="2830085"/>
                <a:ext cx="223438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400" dirty="0" smtClean="0">
                    <a:solidFill>
                      <a:schemeClr val="bg1"/>
                    </a:solidFill>
                    <a:latin typeface="Berlin Sans FB" pitchFamily="34" charset="0"/>
                  </a:rPr>
                  <a:t>Helping Hand</a:t>
                </a:r>
                <a:endParaRPr lang="en-GB" sz="2400" dirty="0">
                  <a:solidFill>
                    <a:schemeClr val="bg1"/>
                  </a:solidFill>
                  <a:latin typeface="Berlin Sans FB" pitchFamily="34" charset="0"/>
                </a:endParaRPr>
              </a:p>
            </p:txBody>
          </p:sp>
        </p:grpSp>
        <p:pic>
          <p:nvPicPr>
            <p:cNvPr id="9222" name="Picture 3" descr="C:\Documents and Settings\catrin.evans\Local Settings\Temporary Internet Files\Content.IE5\I5D0OWOK\MM900041058[1].gif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279079">
              <a:off x="7320832" y="3451874"/>
              <a:ext cx="1162050" cy="704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5" name="Group 14"/>
          <p:cNvGrpSpPr/>
          <p:nvPr/>
        </p:nvGrpSpPr>
        <p:grpSpPr>
          <a:xfrm>
            <a:off x="3786182" y="0"/>
            <a:ext cx="5357818" cy="3786190"/>
            <a:chOff x="1044576" y="1754257"/>
            <a:chExt cx="6352579" cy="4362388"/>
          </a:xfrm>
        </p:grpSpPr>
        <p:pic>
          <p:nvPicPr>
            <p:cNvPr id="1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1640" y="1988840"/>
              <a:ext cx="5705475" cy="3781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7" name="Text Box 3"/>
            <p:cNvSpPr txBox="1">
              <a:spLocks noChangeArrowheads="1"/>
            </p:cNvSpPr>
            <p:nvPr/>
          </p:nvSpPr>
          <p:spPr bwMode="auto">
            <a:xfrm>
              <a:off x="4128815" y="2326978"/>
              <a:ext cx="307975" cy="2079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120</a:t>
              </a:r>
              <a:endPara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4184377" y="2132856"/>
              <a:ext cx="285273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H="1">
              <a:off x="6156177" y="2326978"/>
              <a:ext cx="936103" cy="1102022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6677075" y="2720122"/>
              <a:ext cx="720080" cy="34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3cm</a:t>
              </a:r>
              <a:endParaRPr lang="en-GB" sz="16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292080" y="1754257"/>
              <a:ext cx="720080" cy="34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8cm</a:t>
              </a:r>
              <a:endParaRPr lang="en-GB" sz="16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970064" y="3059668"/>
              <a:ext cx="288032" cy="34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A</a:t>
              </a:r>
              <a:endParaRPr lang="en-GB" sz="16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886225" y="1938923"/>
              <a:ext cx="288032" cy="34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B</a:t>
              </a:r>
              <a:endParaRPr lang="en-GB" sz="16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085260" y="1938923"/>
              <a:ext cx="288032" cy="34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C</a:t>
              </a:r>
              <a:endParaRPr lang="en-GB" sz="16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151662" y="3276025"/>
              <a:ext cx="288032" cy="34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D</a:t>
              </a:r>
              <a:endParaRPr lang="en-GB" sz="16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132536" y="5585598"/>
              <a:ext cx="288032" cy="34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E</a:t>
              </a:r>
              <a:endParaRPr lang="en-GB" sz="16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044576" y="5553332"/>
              <a:ext cx="288032" cy="34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F</a:t>
              </a:r>
              <a:endParaRPr lang="en-GB" sz="1600" dirty="0"/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H="1">
              <a:off x="5198716" y="3457754"/>
              <a:ext cx="936103" cy="1102022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5719614" y="3850898"/>
              <a:ext cx="720080" cy="34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3cm</a:t>
              </a:r>
              <a:endParaRPr lang="en-GB" sz="1600" dirty="0"/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 flipH="1">
              <a:off x="4315446" y="4512807"/>
              <a:ext cx="936103" cy="1102022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4836344" y="4905950"/>
              <a:ext cx="720080" cy="34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3cm</a:t>
              </a:r>
              <a:endParaRPr lang="en-GB" sz="1600" dirty="0"/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>
              <a:off x="1287016" y="5708422"/>
              <a:ext cx="285273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2324448" y="5770265"/>
              <a:ext cx="720080" cy="34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8cm</a:t>
              </a:r>
              <a:endParaRPr lang="en-GB" sz="1600" dirty="0"/>
            </a:p>
          </p:txBody>
        </p:sp>
      </p:grpSp>
      <p:sp>
        <p:nvSpPr>
          <p:cNvPr id="34" name="Rectangle 33"/>
          <p:cNvSpPr/>
          <p:nvPr/>
        </p:nvSpPr>
        <p:spPr>
          <a:xfrm>
            <a:off x="214282" y="357166"/>
            <a:ext cx="564360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Berlin Sans FB" pitchFamily="34" charset="0"/>
              </a:rPr>
              <a:t>Knowing that the angle ABC = 120°  calculate the area of the parallelogram BCEF.</a:t>
            </a:r>
            <a:endParaRPr lang="en-GB" sz="2800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584200" y="933450"/>
            <a:ext cx="8559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sz="3600" u="sng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</p:txBody>
      </p:sp>
      <p:sp>
        <p:nvSpPr>
          <p:cNvPr id="13" name="Rectangle 2"/>
          <p:cNvSpPr/>
          <p:nvPr/>
        </p:nvSpPr>
        <p:spPr>
          <a:xfrm>
            <a:off x="755650" y="214289"/>
            <a:ext cx="1958962" cy="622323"/>
          </a:xfrm>
          <a:prstGeom prst="rect">
            <a:avLst/>
          </a:prstGeom>
          <a:solidFill>
            <a:srgbClr val="00A1DA"/>
          </a:solidFill>
          <a:ln>
            <a:solidFill>
              <a:srgbClr val="00A1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0244" name="Picture 5" descr="C:\Documents and Settings\catrin.evans\Local Settings\Temporary Internet Files\Content.IE5\Z1RHAY8N\MC900442141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58150" y="103188"/>
            <a:ext cx="941388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TextBox 11"/>
          <p:cNvSpPr txBox="1">
            <a:spLocks noChangeArrowheads="1"/>
          </p:cNvSpPr>
          <p:nvPr/>
        </p:nvSpPr>
        <p:spPr bwMode="auto">
          <a:xfrm>
            <a:off x="785786" y="142852"/>
            <a:ext cx="1928733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4500" dirty="0" smtClean="0">
                <a:latin typeface="Berlin Sans FB" pitchFamily="34" charset="0"/>
              </a:rPr>
              <a:t>Answer</a:t>
            </a:r>
            <a:endParaRPr lang="en-GB" sz="4500" dirty="0">
              <a:latin typeface="Berlin Sans FB" pitchFamily="34" charset="0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5786" y="1071546"/>
            <a:ext cx="6947104" cy="293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2423134" y="1562470"/>
            <a:ext cx="576064" cy="388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120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639158" y="1377804"/>
            <a:ext cx="486290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6075698" y="1562470"/>
            <a:ext cx="1637348" cy="194278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992966" y="2343669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3cm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4666246" y="100847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8cm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928662" y="4214818"/>
            <a:ext cx="6286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Berlin Sans FB" pitchFamily="34" charset="0"/>
              </a:rPr>
              <a:t>Area of a Parallelogram =</a:t>
            </a:r>
          </a:p>
          <a:p>
            <a:pPr algn="ctr"/>
            <a:r>
              <a:rPr lang="en-GB" sz="2400" b="1" dirty="0" smtClean="0">
                <a:latin typeface="Berlin Sans FB" pitchFamily="34" charset="0"/>
              </a:rPr>
              <a:t>base x perpendicular height</a:t>
            </a:r>
            <a:endParaRPr lang="en-GB" sz="2400" b="1" dirty="0">
              <a:latin typeface="Berlin Sans FB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357290" y="5214950"/>
            <a:ext cx="6286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Berlin Sans FB" pitchFamily="34" charset="0"/>
              </a:rPr>
              <a:t>The perpendicular height can be found using trigonometry.</a:t>
            </a:r>
            <a:endParaRPr lang="en-GB" sz="2400" b="1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3929058" y="4286256"/>
            <a:ext cx="8559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sz="3600" u="sng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</p:txBody>
      </p:sp>
      <p:sp>
        <p:nvSpPr>
          <p:cNvPr id="13" name="Rectangle 2"/>
          <p:cNvSpPr/>
          <p:nvPr/>
        </p:nvSpPr>
        <p:spPr>
          <a:xfrm>
            <a:off x="755650" y="214289"/>
            <a:ext cx="1958962" cy="622323"/>
          </a:xfrm>
          <a:prstGeom prst="rect">
            <a:avLst/>
          </a:prstGeom>
          <a:solidFill>
            <a:srgbClr val="00A1DA"/>
          </a:solidFill>
          <a:ln>
            <a:solidFill>
              <a:srgbClr val="00A1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0244" name="Picture 5" descr="C:\Documents and Settings\catrin.evans\Local Settings\Temporary Internet Files\Content.IE5\Z1RHAY8N\MC900442141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58150" y="103188"/>
            <a:ext cx="941388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TextBox 11"/>
          <p:cNvSpPr txBox="1">
            <a:spLocks noChangeArrowheads="1"/>
          </p:cNvSpPr>
          <p:nvPr/>
        </p:nvSpPr>
        <p:spPr bwMode="auto">
          <a:xfrm>
            <a:off x="785786" y="142852"/>
            <a:ext cx="1928733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4500" dirty="0" smtClean="0">
                <a:latin typeface="Berlin Sans FB" pitchFamily="34" charset="0"/>
              </a:rPr>
              <a:t>Answer</a:t>
            </a:r>
            <a:endParaRPr lang="en-GB" sz="4500" dirty="0">
              <a:latin typeface="Berlin Sans FB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282" y="1643050"/>
            <a:ext cx="7145877" cy="282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428596" y="4286256"/>
            <a:ext cx="45005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400" dirty="0">
              <a:latin typeface="Berlin Sans FB" pitchFamily="34" charset="0"/>
            </a:endParaRPr>
          </a:p>
          <a:p>
            <a:pPr algn="ctr"/>
            <a:r>
              <a:rPr lang="en-GB" sz="2400" dirty="0" smtClean="0">
                <a:latin typeface="Berlin Sans FB" pitchFamily="34" charset="0"/>
              </a:rPr>
              <a:t>Sin (angle) = </a:t>
            </a:r>
            <a:r>
              <a:rPr lang="en-GB" sz="2400" u="sng" dirty="0" smtClean="0">
                <a:latin typeface="Berlin Sans FB" pitchFamily="34" charset="0"/>
              </a:rPr>
              <a:t>opposite</a:t>
            </a:r>
          </a:p>
          <a:p>
            <a:r>
              <a:rPr lang="en-GB" sz="2400" dirty="0" smtClean="0">
                <a:latin typeface="Berlin Sans FB" pitchFamily="34" charset="0"/>
              </a:rPr>
              <a:t>                              hypotenuse </a:t>
            </a: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66087968"/>
              </p:ext>
            </p:extLst>
          </p:nvPr>
        </p:nvGraphicFramePr>
        <p:xfrm>
          <a:off x="5868143" y="3955752"/>
          <a:ext cx="1285605" cy="674687"/>
        </p:xfrm>
        <a:graphic>
          <a:graphicData uri="http://schemas.openxmlformats.org/presentationml/2006/ole">
            <p:oleObj spid="_x0000_s16386" name="Equation" r:id="rId5" imgW="1204736" imgH="632997" progId="Equation.3">
              <p:embed/>
            </p:oleObj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66477190"/>
              </p:ext>
            </p:extLst>
          </p:nvPr>
        </p:nvGraphicFramePr>
        <p:xfrm>
          <a:off x="5724127" y="4784497"/>
          <a:ext cx="1610269" cy="385762"/>
        </p:xfrm>
        <a:graphic>
          <a:graphicData uri="http://schemas.openxmlformats.org/presentationml/2006/ole">
            <p:oleObj spid="_x0000_s16387" name="Equation" r:id="rId6" imgW="1575750" imgH="350167" progId="Equation.3">
              <p:embed/>
            </p:oleObj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12345372"/>
              </p:ext>
            </p:extLst>
          </p:nvPr>
        </p:nvGraphicFramePr>
        <p:xfrm>
          <a:off x="5947602" y="5540029"/>
          <a:ext cx="1153387" cy="337244"/>
        </p:xfrm>
        <a:graphic>
          <a:graphicData uri="http://schemas.openxmlformats.org/presentationml/2006/ole">
            <p:oleObj spid="_x0000_s16388" name="Equation" r:id="rId7" imgW="647640" imgH="177480" progId="Equation.3">
              <p:embed/>
            </p:oleObj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2643174" y="214290"/>
            <a:ext cx="6286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Berlin Sans FB" pitchFamily="34" charset="0"/>
              </a:rPr>
              <a:t>The angle BCD = 180° - 120°</a:t>
            </a:r>
          </a:p>
          <a:p>
            <a:pPr algn="ctr"/>
            <a:r>
              <a:rPr lang="en-GB" sz="2400" dirty="0" smtClean="0">
                <a:latin typeface="Berlin Sans FB" pitchFamily="34" charset="0"/>
              </a:rPr>
              <a:t>                = 60°</a:t>
            </a:r>
          </a:p>
          <a:p>
            <a:pPr algn="ctr"/>
            <a:r>
              <a:rPr lang="en-GB" sz="2400" dirty="0" smtClean="0">
                <a:latin typeface="Berlin Sans FB" pitchFamily="34" charset="0"/>
              </a:rPr>
              <a:t>(rules for angles in parallelograms)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786314" y="285749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6215074" y="342900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584200" y="933450"/>
            <a:ext cx="8559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sz="3600" u="sng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</p:txBody>
      </p:sp>
      <p:sp>
        <p:nvSpPr>
          <p:cNvPr id="13" name="Rectangle 2"/>
          <p:cNvSpPr/>
          <p:nvPr/>
        </p:nvSpPr>
        <p:spPr>
          <a:xfrm>
            <a:off x="755650" y="214289"/>
            <a:ext cx="1816086" cy="622323"/>
          </a:xfrm>
          <a:prstGeom prst="rect">
            <a:avLst/>
          </a:prstGeom>
          <a:solidFill>
            <a:srgbClr val="00A1DA"/>
          </a:solidFill>
          <a:ln>
            <a:solidFill>
              <a:srgbClr val="00A1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0244" name="Picture 5" descr="C:\Documents and Settings\catrin.evans\Local Settings\Temporary Internet Files\Content.IE5\Z1RHAY8N\MC900442141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58150" y="103188"/>
            <a:ext cx="941388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TextBox 11"/>
          <p:cNvSpPr txBox="1">
            <a:spLocks noChangeArrowheads="1"/>
          </p:cNvSpPr>
          <p:nvPr/>
        </p:nvSpPr>
        <p:spPr bwMode="auto">
          <a:xfrm>
            <a:off x="785786" y="142852"/>
            <a:ext cx="1928733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4500" dirty="0" smtClean="0">
                <a:latin typeface="Berlin Sans FB" pitchFamily="34" charset="0"/>
              </a:rPr>
              <a:t>Answer</a:t>
            </a:r>
            <a:endParaRPr lang="en-GB" sz="4500" dirty="0">
              <a:latin typeface="Berlin Sans FB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0" y="4000504"/>
            <a:ext cx="8929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Berlin Sans FB" pitchFamily="34" charset="0"/>
              </a:rPr>
              <a:t>Area of small Parallelogram  = </a:t>
            </a:r>
            <a:r>
              <a:rPr lang="en-GB" sz="2400" b="1" dirty="0" smtClean="0">
                <a:latin typeface="Berlin Sans FB" pitchFamily="34" charset="0"/>
              </a:rPr>
              <a:t>base x </a:t>
            </a:r>
            <a:r>
              <a:rPr lang="en-GB" sz="2400" b="1" dirty="0" smtClean="0">
                <a:latin typeface="Berlin Sans FB" pitchFamily="34" charset="0"/>
              </a:rPr>
              <a:t>perpendicular </a:t>
            </a:r>
            <a:r>
              <a:rPr lang="en-GB" sz="2400" b="1" dirty="0" smtClean="0">
                <a:latin typeface="Berlin Sans FB" pitchFamily="34" charset="0"/>
              </a:rPr>
              <a:t>height</a:t>
            </a:r>
            <a:endParaRPr lang="en-GB" sz="2400" b="1" dirty="0">
              <a:latin typeface="Berlin Sans FB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2571736" y="0"/>
            <a:ext cx="5357818" cy="3786190"/>
            <a:chOff x="1044576" y="1754257"/>
            <a:chExt cx="6352579" cy="4362388"/>
          </a:xfrm>
        </p:grpSpPr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1640" y="1988840"/>
              <a:ext cx="5705475" cy="3781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6" name="Text Box 3"/>
            <p:cNvSpPr txBox="1">
              <a:spLocks noChangeArrowheads="1"/>
            </p:cNvSpPr>
            <p:nvPr/>
          </p:nvSpPr>
          <p:spPr bwMode="auto">
            <a:xfrm>
              <a:off x="4128815" y="2326978"/>
              <a:ext cx="307975" cy="2079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120</a:t>
              </a:r>
              <a:endPara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4184377" y="2132856"/>
              <a:ext cx="285273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H="1">
              <a:off x="6156177" y="2326978"/>
              <a:ext cx="936103" cy="1102022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6677075" y="2720122"/>
              <a:ext cx="720080" cy="34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3cm</a:t>
              </a:r>
              <a:endParaRPr lang="en-GB" sz="16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292080" y="1754257"/>
              <a:ext cx="720080" cy="34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8cm</a:t>
              </a:r>
              <a:endParaRPr lang="en-GB" sz="16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970064" y="3059668"/>
              <a:ext cx="288032" cy="34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A</a:t>
              </a:r>
              <a:endParaRPr lang="en-GB" sz="16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886225" y="1938923"/>
              <a:ext cx="288032" cy="34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B</a:t>
              </a:r>
              <a:endParaRPr lang="en-GB" sz="16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085260" y="1938923"/>
              <a:ext cx="288032" cy="34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C</a:t>
              </a:r>
              <a:endParaRPr lang="en-GB" sz="16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151662" y="3276025"/>
              <a:ext cx="288032" cy="34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D</a:t>
              </a:r>
              <a:endParaRPr lang="en-GB" sz="16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132536" y="5585598"/>
              <a:ext cx="288032" cy="34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E</a:t>
              </a:r>
              <a:endParaRPr lang="en-GB" sz="16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044576" y="5553332"/>
              <a:ext cx="288032" cy="34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F</a:t>
              </a:r>
              <a:endParaRPr lang="en-GB" sz="1600" dirty="0"/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 flipH="1">
              <a:off x="5198716" y="3457754"/>
              <a:ext cx="936103" cy="1102022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5719614" y="3850898"/>
              <a:ext cx="720080" cy="34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3cm</a:t>
              </a:r>
              <a:endParaRPr lang="en-GB" sz="1600" dirty="0"/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flipH="1">
              <a:off x="4315446" y="4512807"/>
              <a:ext cx="936103" cy="1102022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4836344" y="4905950"/>
              <a:ext cx="720080" cy="34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3cm</a:t>
              </a:r>
              <a:endParaRPr lang="en-GB" sz="1600" dirty="0"/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>
              <a:off x="1287016" y="5708422"/>
              <a:ext cx="285273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2324448" y="5770265"/>
              <a:ext cx="720080" cy="34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8cm</a:t>
              </a:r>
              <a:endParaRPr lang="en-GB" sz="1600" dirty="0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3929058" y="4500570"/>
            <a:ext cx="47149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Berlin Sans FB" pitchFamily="34" charset="0"/>
              </a:rPr>
              <a:t>= 8 x 2.6</a:t>
            </a:r>
          </a:p>
          <a:p>
            <a:r>
              <a:rPr lang="en-GB" sz="2400" dirty="0" smtClean="0">
                <a:latin typeface="Berlin Sans FB" pitchFamily="34" charset="0"/>
              </a:rPr>
              <a:t>= 20.8cm²</a:t>
            </a:r>
            <a:endParaRPr lang="en-GB" sz="2400" dirty="0">
              <a:latin typeface="Berlin Sans FB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-285784" y="5357826"/>
            <a:ext cx="8929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Berlin Sans FB" pitchFamily="34" charset="0"/>
              </a:rPr>
              <a:t>Area of large </a:t>
            </a:r>
            <a:r>
              <a:rPr lang="en-GB" sz="2400" dirty="0" smtClean="0">
                <a:latin typeface="Berlin Sans FB" pitchFamily="34" charset="0"/>
              </a:rPr>
              <a:t>Parallelogram  </a:t>
            </a:r>
            <a:r>
              <a:rPr lang="en-GB" sz="2400" dirty="0" smtClean="0">
                <a:latin typeface="Berlin Sans FB" pitchFamily="34" charset="0"/>
              </a:rPr>
              <a:t>= 3 x small parallelogram</a:t>
            </a:r>
            <a:endParaRPr lang="en-GB" sz="2400" dirty="0">
              <a:latin typeface="Berlin Sans FB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643438" y="5786454"/>
            <a:ext cx="47149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Berlin Sans FB" pitchFamily="34" charset="0"/>
              </a:rPr>
              <a:t>= 3 x 20.8</a:t>
            </a:r>
          </a:p>
          <a:p>
            <a:r>
              <a:rPr lang="en-GB" sz="2400" dirty="0" smtClean="0">
                <a:latin typeface="Berlin Sans FB" pitchFamily="34" charset="0"/>
              </a:rPr>
              <a:t>= 62.4cm²</a:t>
            </a:r>
            <a:endParaRPr lang="en-GB" sz="2400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403</TotalTime>
  <Words>135</Words>
  <Application>Microsoft Office PowerPoint</Application>
  <PresentationFormat>On-screen Show (4:3)</PresentationFormat>
  <Paragraphs>71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Concourse</vt:lpstr>
      <vt:lpstr>Equation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galozc</dc:creator>
  <cp:lastModifiedBy>galozc</cp:lastModifiedBy>
  <cp:revision>39</cp:revision>
  <dcterms:created xsi:type="dcterms:W3CDTF">2011-02-03T11:08:00Z</dcterms:created>
  <dcterms:modified xsi:type="dcterms:W3CDTF">2011-06-10T10:22:50Z</dcterms:modified>
</cp:coreProperties>
</file>